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5" r:id="rId2"/>
    <p:sldId id="276" r:id="rId3"/>
    <p:sldId id="282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7" r:id="rId14"/>
    <p:sldId id="296" r:id="rId15"/>
    <p:sldId id="28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7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e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5410200" cy="201706"/>
          </a:xfrm>
        </p:spPr>
        <p:txBody>
          <a:bodyPr/>
          <a:lstStyle>
            <a:lvl1pPr>
              <a:lnSpc>
                <a:spcPts val="1200"/>
              </a:lnSpc>
              <a:defRPr sz="1000" b="1" kern="600" cap="all" spc="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342900" indent="-342900">
              <a:defRPr/>
            </a:lvl2pPr>
            <a:lvl3pPr marL="685800" indent="-342900">
              <a:defRPr/>
            </a:lvl3pPr>
            <a:lvl4pPr marL="1028700" indent="-342900">
              <a:defRPr/>
            </a:lvl4pPr>
            <a:lvl5pPr marL="1371600" indent="-342900"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4848-AA8F-44CF-B034-DBDA6B8A4AA1}" type="datetimeFigureOut">
              <a:rPr lang="en-US" smtClean="0"/>
              <a:t>7/6/2018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CB276-6E70-4686-A9F0-F69CF545D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993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 Column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5625"/>
            <a:ext cx="5257800" cy="4343400"/>
          </a:xfrm>
        </p:spPr>
        <p:txBody>
          <a:bodyPr/>
          <a:lstStyle>
            <a:lvl2pPr marL="342900" indent="-342900">
              <a:defRPr/>
            </a:lvl2pPr>
            <a:lvl3pPr marL="685800" indent="-342900">
              <a:defRPr/>
            </a:lvl3pPr>
            <a:lvl4pPr marL="1028700" indent="-342900">
              <a:defRPr/>
            </a:lvl4pPr>
            <a:lvl5pPr marL="1371600" indent="-342900"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4848-AA8F-44CF-B034-DBDA6B8A4AA1}" type="datetimeFigureOut">
              <a:rPr lang="en-US" smtClean="0"/>
              <a:t>7/6/2018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CB276-6E70-4686-A9F0-F69CF545DE7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6245352" y="1825625"/>
            <a:ext cx="5257800" cy="4343400"/>
          </a:xfrm>
        </p:spPr>
        <p:txBody>
          <a:bodyPr/>
          <a:lstStyle>
            <a:lvl2pPr marL="342900" indent="-342900">
              <a:defRPr/>
            </a:lvl2pPr>
            <a:lvl3pPr marL="685800" indent="-342900">
              <a:defRPr/>
            </a:lvl3pPr>
            <a:lvl4pPr marL="1028700" indent="-342900">
              <a:defRPr/>
            </a:lvl4pPr>
            <a:lvl5pPr marL="1371600" indent="-342900"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55608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 Column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5625"/>
            <a:ext cx="3474720" cy="4343400"/>
          </a:xfrm>
        </p:spPr>
        <p:txBody>
          <a:bodyPr/>
          <a:lstStyle>
            <a:lvl2pPr marL="342900" indent="-342900">
              <a:defRPr/>
            </a:lvl2pPr>
            <a:lvl3pPr marL="685800" indent="-342900">
              <a:defRPr/>
            </a:lvl3pPr>
            <a:lvl4pPr marL="1028700" indent="-342900">
              <a:defRPr/>
            </a:lvl4pPr>
            <a:lvl5pPr marL="1371600" indent="-342900"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4848-AA8F-44CF-B034-DBDA6B8A4AA1}" type="datetimeFigureOut">
              <a:rPr lang="en-US" smtClean="0"/>
              <a:t>7/6/2018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CB276-6E70-4686-A9F0-F69CF545DE7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8028432" y="1825625"/>
            <a:ext cx="3474720" cy="4343400"/>
          </a:xfrm>
        </p:spPr>
        <p:txBody>
          <a:bodyPr/>
          <a:lstStyle>
            <a:lvl2pPr marL="342900" indent="-342900">
              <a:defRPr/>
            </a:lvl2pPr>
            <a:lvl3pPr marL="685800" indent="-342900">
              <a:defRPr/>
            </a:lvl3pPr>
            <a:lvl4pPr marL="1028700" indent="-342900">
              <a:defRPr/>
            </a:lvl4pPr>
            <a:lvl5pPr marL="1371600" indent="-342900"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4"/>
          </p:nvPr>
        </p:nvSpPr>
        <p:spPr>
          <a:xfrm>
            <a:off x="4357116" y="1825625"/>
            <a:ext cx="3474720" cy="4343400"/>
          </a:xfrm>
        </p:spPr>
        <p:txBody>
          <a:bodyPr/>
          <a:lstStyle>
            <a:lvl2pPr marL="342900" indent="-342900">
              <a:defRPr/>
            </a:lvl2pPr>
            <a:lvl3pPr marL="685800" indent="-342900">
              <a:defRPr/>
            </a:lvl3pPr>
            <a:lvl4pPr marL="1028700" indent="-342900">
              <a:defRPr/>
            </a:lvl4pPr>
            <a:lvl5pPr marL="1371600" indent="-342900"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07831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e Numb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5410200" cy="201706"/>
          </a:xfrm>
        </p:spPr>
        <p:txBody>
          <a:bodyPr/>
          <a:lstStyle>
            <a:lvl1pPr>
              <a:lnSpc>
                <a:spcPts val="1200"/>
              </a:lnSpc>
              <a:defRPr sz="1000" b="1" kern="600" cap="all" spc="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396875" indent="-396875">
              <a:buFont typeface="+mj-lt"/>
              <a:buAutoNum type="arabicPeriod"/>
              <a:defRPr/>
            </a:lvl2pPr>
            <a:lvl3pPr marL="803275" indent="-406400">
              <a:buFont typeface="+mj-lt"/>
              <a:buAutoNum type="arabicPeriod"/>
              <a:defRPr/>
            </a:lvl3pPr>
            <a:lvl4pPr marL="1200150" indent="-396875">
              <a:buFont typeface="+mj-lt"/>
              <a:buAutoNum type="arabicPeriod"/>
              <a:defRPr/>
            </a:lvl4pPr>
            <a:lvl5pPr marL="1598613" indent="-398463">
              <a:buFont typeface="+mj-lt"/>
              <a:buAutoNum type="arabicPeriod"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4848-AA8F-44CF-B034-DBDA6B8A4AA1}" type="datetimeFigureOut">
              <a:rPr lang="en-US" smtClean="0"/>
              <a:t>7/6/2018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CB276-6E70-4686-A9F0-F69CF545D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633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e Bullets Lar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5410200" cy="201706"/>
          </a:xfrm>
        </p:spPr>
        <p:txBody>
          <a:bodyPr/>
          <a:lstStyle>
            <a:lvl1pPr>
              <a:lnSpc>
                <a:spcPts val="1200"/>
              </a:lnSpc>
              <a:defRPr sz="1000" b="1" kern="600" cap="all" spc="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spcAft>
                <a:spcPts val="3000"/>
              </a:spcAft>
              <a:defRPr sz="4150"/>
            </a:lvl1pPr>
            <a:lvl2pPr marL="461963" indent="-461963">
              <a:lnSpc>
                <a:spcPct val="100000"/>
              </a:lnSpc>
              <a:spcAft>
                <a:spcPts val="3000"/>
              </a:spcAft>
              <a:defRPr sz="4150"/>
            </a:lvl2pPr>
            <a:lvl3pPr marL="914400" indent="-452438">
              <a:lnSpc>
                <a:spcPct val="100000"/>
              </a:lnSpc>
              <a:spcAft>
                <a:spcPts val="3000"/>
              </a:spcAft>
              <a:defRPr sz="4150"/>
            </a:lvl3pPr>
            <a:lvl4pPr marL="1376363" indent="-461963">
              <a:lnSpc>
                <a:spcPct val="100000"/>
              </a:lnSpc>
              <a:spcAft>
                <a:spcPts val="3000"/>
              </a:spcAft>
              <a:defRPr sz="4150"/>
            </a:lvl4pPr>
            <a:lvl5pPr marL="1828800" indent="-452438">
              <a:lnSpc>
                <a:spcPct val="100000"/>
              </a:lnSpc>
              <a:spcAft>
                <a:spcPts val="3000"/>
              </a:spcAft>
              <a:defRPr sz="415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4848-AA8F-44CF-B034-DBDA6B8A4AA1}" type="datetimeFigureOut">
              <a:rPr lang="en-US" smtClean="0"/>
              <a:t>7/6/2018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CB276-6E70-4686-A9F0-F69CF545D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273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e Numbered List Larg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5410200" cy="201706"/>
          </a:xfrm>
        </p:spPr>
        <p:txBody>
          <a:bodyPr/>
          <a:lstStyle>
            <a:lvl1pPr>
              <a:lnSpc>
                <a:spcPts val="1200"/>
              </a:lnSpc>
              <a:defRPr sz="1000" b="1" kern="600" cap="all" spc="0" baseline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spcAft>
                <a:spcPts val="3000"/>
              </a:spcAft>
              <a:defRPr sz="4150"/>
            </a:lvl1pPr>
            <a:lvl2pPr marL="574675" indent="-574675">
              <a:lnSpc>
                <a:spcPct val="100000"/>
              </a:lnSpc>
              <a:spcAft>
                <a:spcPts val="3000"/>
              </a:spcAft>
              <a:buFont typeface="+mj-lt"/>
              <a:buAutoNum type="arabicPeriod"/>
              <a:defRPr sz="4150"/>
            </a:lvl2pPr>
            <a:lvl3pPr marL="1147763" indent="-573088">
              <a:lnSpc>
                <a:spcPct val="100000"/>
              </a:lnSpc>
              <a:spcAft>
                <a:spcPts val="3000"/>
              </a:spcAft>
              <a:buFont typeface="+mj-lt"/>
              <a:buAutoNum type="arabicPeriod"/>
              <a:defRPr sz="4150"/>
            </a:lvl3pPr>
            <a:lvl4pPr marL="1711325" indent="-563563">
              <a:lnSpc>
                <a:spcPct val="100000"/>
              </a:lnSpc>
              <a:spcAft>
                <a:spcPts val="3000"/>
              </a:spcAft>
              <a:buFont typeface="+mj-lt"/>
              <a:buAutoNum type="arabicPeriod"/>
              <a:defRPr sz="4150"/>
            </a:lvl4pPr>
            <a:lvl5pPr marL="2286000" indent="-574675">
              <a:lnSpc>
                <a:spcPct val="100000"/>
              </a:lnSpc>
              <a:spcAft>
                <a:spcPts val="3000"/>
              </a:spcAft>
              <a:buFont typeface="+mj-lt"/>
              <a:buAutoNum type="arabicPeriod"/>
              <a:defRPr sz="415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4848-AA8F-44CF-B034-DBDA6B8A4AA1}" type="datetimeFigureOut">
              <a:rPr lang="en-US" smtClean="0"/>
              <a:t>7/6/2018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CB276-6E70-4686-A9F0-F69CF545D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3532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99925"/>
            <a:ext cx="10817352" cy="1693862"/>
          </a:xfrm>
        </p:spPr>
        <p:txBody>
          <a:bodyPr anchor="b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4848-AA8F-44CF-B034-DBDA6B8A4AA1}" type="datetimeFigureOut">
              <a:rPr lang="en-US" smtClean="0"/>
              <a:pPr/>
              <a:t>7/6/2018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CB276-6E70-4686-A9F0-F69CF545DE7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959124"/>
            <a:ext cx="10817225" cy="369887"/>
          </a:xfrm>
        </p:spPr>
        <p:txBody>
          <a:bodyPr/>
          <a:lstStyle>
            <a:lvl1pPr>
              <a:defRPr sz="22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endParaRPr lang="en-US" dirty="0"/>
          </a:p>
        </p:txBody>
      </p:sp>
      <p:pic>
        <p:nvPicPr>
          <p:cNvPr id="11" name="Picture 10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539750"/>
            <a:ext cx="1280795" cy="37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1768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576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3199"/>
            <a:ext cx="10817352" cy="1614791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4848-AA8F-44CF-B034-DBDA6B8A4AA1}" type="datetimeFigureOut">
              <a:rPr lang="en-US" smtClean="0"/>
              <a:pPr/>
              <a:t>7/6/2018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CB276-6E70-4686-A9F0-F69CF545DE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798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728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Page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43199"/>
            <a:ext cx="10817352" cy="1614791"/>
          </a:xfrm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4848-AA8F-44CF-B034-DBDA6B8A4AA1}" type="datetimeFigureOut">
              <a:rPr lang="en-US" smtClean="0"/>
              <a:pPr/>
              <a:t>7/6/2018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CB276-6E70-4686-A9F0-F69CF545DE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9227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728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mal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5425" indent="-225425">
              <a:lnSpc>
                <a:spcPts val="1900"/>
              </a:lnSpc>
              <a:spcBef>
                <a:spcPts val="1200"/>
              </a:spcBef>
              <a:buFont typeface="+mj-lt"/>
              <a:buAutoNum type="arabicPeriod"/>
              <a:defRPr sz="1600"/>
            </a:lvl1pPr>
            <a:lvl2pPr marL="569913" indent="-225425">
              <a:lnSpc>
                <a:spcPts val="1900"/>
              </a:lnSpc>
              <a:defRPr sz="1600"/>
            </a:lvl2pPr>
            <a:lvl3pPr marL="796925" indent="-227013">
              <a:lnSpc>
                <a:spcPts val="1900"/>
              </a:lnSpc>
              <a:defRPr sz="1600"/>
            </a:lvl3pPr>
            <a:lvl4pPr marL="1031875" indent="-234950">
              <a:lnSpc>
                <a:spcPts val="1900"/>
              </a:lnSpc>
              <a:defRPr sz="1600"/>
            </a:lvl4pPr>
            <a:lvl5pPr marL="1258888" indent="-227013">
              <a:lnSpc>
                <a:spcPts val="1900"/>
              </a:lnSpc>
              <a:defRPr sz="16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4848-AA8F-44CF-B034-DBDA6B8A4AA1}" type="datetimeFigureOut">
              <a:rPr lang="en-US" smtClean="0"/>
              <a:t>7/6/2018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CB276-6E70-4686-A9F0-F69CF545D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47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e Numbe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="1" i="0" baseline="0"/>
            </a:lvl1pPr>
            <a:lvl2pPr marL="457200" indent="-457200">
              <a:buFont typeface="+mj-lt"/>
              <a:buAutoNum type="arabicPeriod"/>
              <a:defRPr/>
            </a:lvl2pPr>
            <a:lvl3pPr marL="800100" indent="-457200">
              <a:buFont typeface="+mj-lt"/>
              <a:buAutoNum type="arabicPeriod"/>
              <a:defRPr/>
            </a:lvl3pPr>
            <a:lvl4pPr marL="1143000" indent="-457200">
              <a:buFont typeface="+mj-lt"/>
              <a:buAutoNum type="arabicPeriod"/>
              <a:defRPr/>
            </a:lvl4pPr>
            <a:lvl5pPr marL="1485900" indent="-457200">
              <a:buFont typeface="+mj-lt"/>
              <a:buAutoNum type="arabicPeriod"/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E4848-AA8F-44CF-B034-DBDA6B8A4AA1}" type="datetimeFigureOut">
              <a:rPr lang="en-US" smtClean="0"/>
              <a:t>7/6/2018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5CB276-6E70-4686-A9F0-F69CF545DE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005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10817352" cy="75751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06538"/>
            <a:ext cx="10817352" cy="466248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356350"/>
            <a:ext cx="2743200" cy="3651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l">
              <a:lnSpc>
                <a:spcPct val="122000"/>
              </a:lnSpc>
              <a:defRPr sz="1200" kern="6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E4848-AA8F-44CF-B034-DBDA6B8A4AA1}" type="datetimeFigureOut">
              <a:rPr lang="en-US" smtClean="0"/>
              <a:pPr/>
              <a:t>7/6/2018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lnSpc>
                <a:spcPct val="122000"/>
              </a:lnSpc>
              <a:defRPr sz="1200" kern="6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59952" y="6356350"/>
            <a:ext cx="2743200" cy="36512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r">
              <a:lnSpc>
                <a:spcPct val="122000"/>
              </a:lnSpc>
              <a:defRPr sz="1200" kern="6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CB276-6E70-4686-A9F0-F69CF545DE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992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8" r:id="rId2"/>
    <p:sldLayoutId id="2147483667" r:id="rId3"/>
    <p:sldLayoutId id="2147483669" r:id="rId4"/>
    <p:sldLayoutId id="2147483672" r:id="rId5"/>
    <p:sldLayoutId id="2147483670" r:id="rId6"/>
    <p:sldLayoutId id="2147483671" r:id="rId7"/>
    <p:sldLayoutId id="2147483666" r:id="rId8"/>
    <p:sldLayoutId id="2147483664" r:id="rId9"/>
    <p:sldLayoutId id="2147483660" r:id="rId10"/>
    <p:sldLayoutId id="2147483661" r:id="rId11"/>
  </p:sldLayoutIdLst>
  <p:txStyles>
    <p:titleStyle>
      <a:lvl1pPr algn="l" defTabSz="914400" rtl="0" eaLnBrk="1" latinLnBrk="0" hangingPunct="1">
        <a:lnSpc>
          <a:spcPts val="6000"/>
        </a:lnSpc>
        <a:spcBef>
          <a:spcPct val="0"/>
        </a:spcBef>
        <a:buNone/>
        <a:defRPr sz="5600" kern="600" spc="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ts val="3200"/>
        </a:lnSpc>
        <a:spcBef>
          <a:spcPts val="0"/>
        </a:spcBef>
        <a:spcAft>
          <a:spcPts val="3000"/>
        </a:spcAft>
        <a:buFont typeface="Arial" panose="020B0604020202020204" pitchFamily="34" charset="0"/>
        <a:buNone/>
        <a:defRPr sz="2600" kern="600" baseline="0">
          <a:solidFill>
            <a:schemeClr val="tx1"/>
          </a:solidFill>
          <a:latin typeface="+mn-lt"/>
          <a:ea typeface="+mn-ea"/>
          <a:cs typeface="+mn-cs"/>
        </a:defRPr>
      </a:lvl1pPr>
      <a:lvl2pPr marL="341313" indent="-341313" algn="l" defTabSz="914400" rtl="0" eaLnBrk="1" latinLnBrk="0" hangingPunct="1">
        <a:lnSpc>
          <a:spcPts val="3200"/>
        </a:lnSpc>
        <a:spcBef>
          <a:spcPts val="0"/>
        </a:spcBef>
        <a:spcAft>
          <a:spcPts val="3000"/>
        </a:spcAft>
        <a:buFont typeface="Arial" panose="020B0604020202020204" pitchFamily="34" charset="0"/>
        <a:buChar char="•"/>
        <a:defRPr sz="2600" kern="600" baseline="0">
          <a:solidFill>
            <a:schemeClr val="tx1"/>
          </a:solidFill>
          <a:latin typeface="+mn-lt"/>
          <a:ea typeface="+mn-ea"/>
          <a:cs typeface="+mn-cs"/>
        </a:defRPr>
      </a:lvl2pPr>
      <a:lvl3pPr marL="690563" indent="-349250" algn="l" defTabSz="914400" rtl="0" eaLnBrk="1" latinLnBrk="0" hangingPunct="1">
        <a:lnSpc>
          <a:spcPts val="3200"/>
        </a:lnSpc>
        <a:spcBef>
          <a:spcPts val="0"/>
        </a:spcBef>
        <a:spcAft>
          <a:spcPts val="3000"/>
        </a:spcAft>
        <a:buFont typeface="Arial" panose="020B0604020202020204" pitchFamily="34" charset="0"/>
        <a:buChar char="•"/>
        <a:defRPr sz="2600" kern="600" baseline="0">
          <a:solidFill>
            <a:schemeClr val="tx1"/>
          </a:solidFill>
          <a:latin typeface="+mn-lt"/>
          <a:ea typeface="+mn-ea"/>
          <a:cs typeface="+mn-cs"/>
        </a:defRPr>
      </a:lvl3pPr>
      <a:lvl4pPr marL="1030288" indent="-339725" algn="l" defTabSz="914400" rtl="0" eaLnBrk="1" latinLnBrk="0" hangingPunct="1">
        <a:lnSpc>
          <a:spcPts val="3200"/>
        </a:lnSpc>
        <a:spcBef>
          <a:spcPts val="0"/>
        </a:spcBef>
        <a:spcAft>
          <a:spcPts val="3000"/>
        </a:spcAft>
        <a:buFont typeface="Arial" panose="020B0604020202020204" pitchFamily="34" charset="0"/>
        <a:buChar char="•"/>
        <a:defRPr sz="2600" kern="600" baseline="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341313" algn="l" defTabSz="914400" rtl="0" eaLnBrk="1" latinLnBrk="0" hangingPunct="1">
        <a:lnSpc>
          <a:spcPts val="3200"/>
        </a:lnSpc>
        <a:spcBef>
          <a:spcPts val="0"/>
        </a:spcBef>
        <a:spcAft>
          <a:spcPts val="3000"/>
        </a:spcAft>
        <a:buFont typeface="Arial" panose="020B0604020202020204" pitchFamily="34" charset="0"/>
        <a:buChar char="•"/>
        <a:defRPr sz="2600" kern="6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49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6000" b="1" dirty="0">
                <a:latin typeface="Architype Light" pitchFamily="2" charset="0"/>
              </a:rPr>
              <a:t>Financial Responsibilities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685800" y="3959124"/>
            <a:ext cx="10817225" cy="1427885"/>
          </a:xfrm>
        </p:spPr>
        <p:txBody>
          <a:bodyPr/>
          <a:lstStyle/>
          <a:p>
            <a:pPr>
              <a:tabLst>
                <a:tab pos="4511675" algn="l"/>
              </a:tabLst>
            </a:pPr>
            <a:r>
              <a:rPr lang="en-US" sz="2400" b="1" dirty="0">
                <a:latin typeface="Architype Light" pitchFamily="2" charset="0"/>
                <a:cs typeface="Trebuchet MS"/>
              </a:rPr>
              <a:t>	Lisa Green</a:t>
            </a:r>
            <a:br>
              <a:rPr lang="en-US" sz="2400" b="1" dirty="0">
                <a:latin typeface="Architype Light" pitchFamily="2" charset="0"/>
                <a:cs typeface="Trebuchet MS"/>
              </a:rPr>
            </a:br>
            <a:r>
              <a:rPr lang="en-US" sz="2400" b="1" dirty="0">
                <a:latin typeface="Architype Light" pitchFamily="2" charset="0"/>
                <a:cs typeface="Trebuchet MS"/>
              </a:rPr>
              <a:t>	Vice President of Finance and Accounting 	</a:t>
            </a:r>
            <a:r>
              <a:rPr lang="en-US" sz="2400" b="1">
                <a:latin typeface="Architype Light" pitchFamily="2" charset="0"/>
                <a:cs typeface="Trebuchet MS"/>
              </a:rPr>
              <a:t>June 31, </a:t>
            </a:r>
            <a:r>
              <a:rPr lang="en-US" sz="2400" b="1" dirty="0">
                <a:latin typeface="Architype Light" pitchFamily="2" charset="0"/>
                <a:cs typeface="Trebuchet MS"/>
              </a:rPr>
              <a:t>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629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kern="1200" dirty="0">
                <a:solidFill>
                  <a:srgbClr val="000000"/>
                </a:solidFill>
                <a:latin typeface="Architype Bold" pitchFamily="2" charset="0"/>
                <a:ea typeface="MS PGothic" pitchFamily="34" charset="-128"/>
              </a:rPr>
              <a:t>Criteria for Tax-Exempt Status</a:t>
            </a:r>
          </a:p>
          <a:p>
            <a:pPr marL="34607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No part of net earnings benefit one member</a:t>
            </a:r>
          </a:p>
          <a:p>
            <a:pPr marL="34607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Association of persons with common business interests</a:t>
            </a:r>
          </a:p>
          <a:p>
            <a:pPr marL="34607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Purpose to promote the common business interests</a:t>
            </a:r>
          </a:p>
          <a:p>
            <a:pPr marL="34607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Not engaged regularly in business unrelated to purpose</a:t>
            </a:r>
          </a:p>
          <a:p>
            <a:pPr marL="34607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Activities not confined to services for particular members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123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59307"/>
            <a:ext cx="10817352" cy="6346209"/>
          </a:xfrm>
        </p:spPr>
        <p:txBody>
          <a:bodyPr/>
          <a:lstStyle/>
          <a:p>
            <a:pPr>
              <a:spcAft>
                <a:spcPts val="2400"/>
              </a:spcAft>
            </a:pPr>
            <a:r>
              <a:rPr lang="en-US" sz="3200" dirty="0">
                <a:latin typeface="Architype Bold" pitchFamily="2" charset="0"/>
              </a:rPr>
              <a:t>Nonprofit Tax Returns</a:t>
            </a:r>
            <a:endParaRPr lang="en-US" sz="3200" kern="1200" dirty="0">
              <a:solidFill>
                <a:srgbClr val="000000"/>
              </a:solidFill>
              <a:latin typeface="Architype Bold" pitchFamily="2" charset="0"/>
              <a:ea typeface="MS PGothic" pitchFamily="34" charset="-128"/>
            </a:endParaRPr>
          </a:p>
          <a:p>
            <a:pPr marL="34607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Federal Form 990</a:t>
            </a:r>
          </a:p>
          <a:p>
            <a:pPr marL="34607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Must be filed by ALL exempt organizations.</a:t>
            </a:r>
          </a:p>
          <a:p>
            <a:pPr marL="34607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Due 5-1/2 months after end of fiscal year; Two 3-month extensions are permitted (filing deadline after extensions is Nov. 15)</a:t>
            </a:r>
          </a:p>
          <a:p>
            <a:pPr marL="34607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Form 990-N “Postcard return” if gross receipts are &lt;$50,000</a:t>
            </a:r>
          </a:p>
          <a:p>
            <a:pPr marL="34607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Form 990-EZ may be filed if gross receipts are &lt;$200,000 and end-of-year assets are &lt;$500,000</a:t>
            </a:r>
          </a:p>
          <a:p>
            <a:pPr marL="34607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Form 990-T must be filed if gross “unrelated business income” (UBI) is more than $1,000</a:t>
            </a:r>
          </a:p>
          <a:p>
            <a:pPr marL="34607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Don’t forget to file </a:t>
            </a:r>
            <a:r>
              <a:rPr lang="en-US" sz="2200" kern="1200" dirty="0" err="1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990’s</a:t>
            </a: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 for related foundations, if the gross receipts test is met</a:t>
            </a:r>
          </a:p>
          <a:p>
            <a:pPr marL="34607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Many states also have a tax return that needs filing, especially for unrelated business income.</a:t>
            </a:r>
          </a:p>
          <a:p>
            <a:pPr marL="34607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0822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95786"/>
            <a:ext cx="10817352" cy="5773240"/>
          </a:xfrm>
        </p:spPr>
        <p:txBody>
          <a:bodyPr/>
          <a:lstStyle/>
          <a:p>
            <a:r>
              <a:rPr lang="en-US" sz="3200" dirty="0">
                <a:latin typeface="Architype Bold" pitchFamily="2" charset="0"/>
              </a:rPr>
              <a:t>Nonprofit Tax Returns </a:t>
            </a:r>
            <a:r>
              <a:rPr lang="en-US" sz="3200" i="1" dirty="0">
                <a:solidFill>
                  <a:prstClr val="black"/>
                </a:solidFill>
              </a:rPr>
              <a:t>continue</a:t>
            </a:r>
            <a:r>
              <a:rPr lang="en-US" sz="3200" dirty="0">
                <a:latin typeface="Architype Bold" pitchFamily="2" charset="0"/>
              </a:rPr>
              <a:t> </a:t>
            </a:r>
            <a:endParaRPr lang="en-US" sz="3200" kern="1200" dirty="0">
              <a:solidFill>
                <a:srgbClr val="000000"/>
              </a:solidFill>
              <a:latin typeface="Architype Bold" pitchFamily="2" charset="0"/>
              <a:ea typeface="MS PGothic" pitchFamily="34" charset="-128"/>
            </a:endParaRPr>
          </a:p>
          <a:p>
            <a:pPr lvl="0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Other Taxes and Filings</a:t>
            </a:r>
          </a:p>
          <a:p>
            <a:pPr marL="34607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Sales and use taxes</a:t>
            </a:r>
          </a:p>
          <a:p>
            <a:pPr marL="80962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Associations can’t get an exemption</a:t>
            </a:r>
          </a:p>
          <a:p>
            <a:pPr marL="80962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Must collect and remit on products sold and sometimes other things.</a:t>
            </a:r>
          </a:p>
          <a:p>
            <a:pPr marL="80962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Must pay sales tax to vendors on required items.</a:t>
            </a:r>
          </a:p>
          <a:p>
            <a:pPr marL="34607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State registrations (mainly for charities only)</a:t>
            </a:r>
          </a:p>
          <a:p>
            <a:pPr marL="34607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Real and personal property taxes</a:t>
            </a:r>
          </a:p>
          <a:p>
            <a:pPr marL="34607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Payroll taxes</a:t>
            </a:r>
          </a:p>
          <a:p>
            <a:pPr marL="34607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Unemployment taxes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4400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36728"/>
            <a:ext cx="10817352" cy="5732297"/>
          </a:xfrm>
        </p:spPr>
        <p:txBody>
          <a:bodyPr/>
          <a:lstStyle/>
          <a:p>
            <a:r>
              <a:rPr lang="en-US" sz="3200" kern="1200" dirty="0">
                <a:solidFill>
                  <a:srgbClr val="000000"/>
                </a:solidFill>
                <a:latin typeface="Architype Bold" pitchFamily="2" charset="0"/>
                <a:ea typeface="MS PGothic" pitchFamily="34" charset="-128"/>
              </a:rPr>
              <a:t>Unrelated Business Income</a:t>
            </a:r>
          </a:p>
          <a:p>
            <a:pPr marL="34607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Trade or business, regularly carried on, not related to exempt purpose.</a:t>
            </a:r>
          </a:p>
          <a:p>
            <a:pPr marL="34607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Does not include certain “passive” revenue streams: interest income, royalties, most rents, dividends, capital gains, conventions.</a:t>
            </a:r>
          </a:p>
          <a:p>
            <a:pPr marL="34607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Typical UBI activities of associations and their chapters:</a:t>
            </a:r>
          </a:p>
          <a:p>
            <a:pPr marL="800100" lvl="0" indent="-342900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Advertising: “call to action,” quality, comparability</a:t>
            </a:r>
          </a:p>
          <a:p>
            <a:pPr marL="1150938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Magazine, newsletter, Web banners, job classifieds, online job banks</a:t>
            </a:r>
          </a:p>
          <a:p>
            <a:pPr marL="1150938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Online member directories, if similar to an ad</a:t>
            </a:r>
          </a:p>
          <a:p>
            <a:pPr marL="800100" lvl="0" indent="-342900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Mailing Lists</a:t>
            </a:r>
          </a:p>
          <a:p>
            <a:pPr marL="800100" lvl="0" indent="-342900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“Affinity” programs, if association provides services</a:t>
            </a:r>
          </a:p>
          <a:p>
            <a:pPr marL="800100" lvl="0" indent="-342900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Rental of building to outside groups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7423700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82388"/>
            <a:ext cx="10817352" cy="5486637"/>
          </a:xfrm>
        </p:spPr>
        <p:txBody>
          <a:bodyPr/>
          <a:lstStyle/>
          <a:p>
            <a:r>
              <a:rPr lang="en-US" sz="3200" kern="1200" dirty="0">
                <a:solidFill>
                  <a:srgbClr val="000000"/>
                </a:solidFill>
                <a:latin typeface="Architype Bold" pitchFamily="2" charset="0"/>
                <a:ea typeface="MS PGothic" pitchFamily="34" charset="-128"/>
              </a:rPr>
              <a:t>Lobbying Expense</a:t>
            </a:r>
          </a:p>
          <a:p>
            <a:pPr marL="34607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Trade associations may lobby, but lobbying expenses are not deductible.</a:t>
            </a:r>
          </a:p>
          <a:p>
            <a:pPr marL="800100" lvl="0" indent="-342900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This rule applies to Federal and state lobbying efforts.</a:t>
            </a:r>
          </a:p>
          <a:p>
            <a:pPr marL="34607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Associations either pay a “proxy tax” or pass on nondeductible costs to members</a:t>
            </a:r>
          </a:p>
          <a:p>
            <a:pPr marL="800100" lvl="0" indent="-342900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Proxy tax is 35% of lobbying expenditures</a:t>
            </a:r>
          </a:p>
          <a:p>
            <a:pPr marL="800100" lvl="0" indent="-342900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Costs are passed on to members via a notice on dues invoice</a:t>
            </a:r>
          </a:p>
          <a:p>
            <a:pPr marL="34607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Calculating lobbying expenses isn’t difficult, but “lobbying communication” rules are complex.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0191943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you.</a:t>
            </a:r>
          </a:p>
        </p:txBody>
      </p:sp>
    </p:spTree>
    <p:extLst>
      <p:ext uri="{BB962C8B-B14F-4D97-AF65-F5344CB8AC3E}">
        <p14:creationId xmlns:p14="http://schemas.microsoft.com/office/powerpoint/2010/main" val="1722468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200" dirty="0">
                <a:latin typeface="Architype Bold" pitchFamily="2" charset="0"/>
              </a:rPr>
              <a:t>Financial Records</a:t>
            </a:r>
            <a:endParaRPr lang="en-US" sz="2800" dirty="0"/>
          </a:p>
          <a:p>
            <a:pPr marL="34607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pitchFamily="34" charset="0"/>
              <a:buChar char="•"/>
            </a:pPr>
            <a:r>
              <a:rPr lang="en-US" altLang="en-US" sz="20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Smaller Component – Checking Account Only</a:t>
            </a:r>
          </a:p>
          <a:p>
            <a:pPr marL="806450" lvl="0" indent="-342900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altLang="en-US" sz="20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All receipts deposited</a:t>
            </a:r>
          </a:p>
          <a:p>
            <a:pPr marL="806450" lvl="0" indent="-342900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altLang="en-US" sz="20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Approved disbursements withdrawn</a:t>
            </a:r>
          </a:p>
          <a:p>
            <a:pPr marL="806450" lvl="0" indent="-342900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altLang="en-US" sz="20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Surplus funds invested</a:t>
            </a:r>
          </a:p>
          <a:p>
            <a:pPr marL="34607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pitchFamily="34" charset="0"/>
              <a:buChar char="•"/>
            </a:pPr>
            <a:r>
              <a:rPr lang="en-US" altLang="en-US" sz="20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Larger Components – More elaborate systems</a:t>
            </a:r>
          </a:p>
          <a:p>
            <a:pPr marL="34607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pitchFamily="34" charset="0"/>
              <a:buChar char="•"/>
            </a:pPr>
            <a:r>
              <a:rPr lang="en-US" altLang="en-US" sz="20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Financial Statements</a:t>
            </a:r>
          </a:p>
        </p:txBody>
      </p:sp>
    </p:spTree>
    <p:extLst>
      <p:ext uri="{BB962C8B-B14F-4D97-AF65-F5344CB8AC3E}">
        <p14:creationId xmlns:p14="http://schemas.microsoft.com/office/powerpoint/2010/main" val="1257497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448" y="655092"/>
            <a:ext cx="10817352" cy="5977719"/>
          </a:xfrm>
        </p:spPr>
        <p:txBody>
          <a:bodyPr/>
          <a:lstStyle/>
          <a:p>
            <a:r>
              <a:rPr lang="en-US" sz="3200" dirty="0">
                <a:latin typeface="Architype Bold" pitchFamily="2" charset="0"/>
              </a:rPr>
              <a:t>Internal Control</a:t>
            </a:r>
          </a:p>
          <a:p>
            <a:pPr marL="34607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Assures that financial errors are prevented or detected quickly – Helps to mitigate fraud risk.</a:t>
            </a:r>
          </a:p>
          <a:p>
            <a:pPr marL="34607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Add fraud protection to banking services (positive payee, ACH Monitor).</a:t>
            </a:r>
          </a:p>
          <a:p>
            <a:pPr marL="34607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Ensure those who are accepting credit card payments are PCI Compliant.</a:t>
            </a:r>
          </a:p>
          <a:p>
            <a:pPr marL="34607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Keep financial records and personal information secure.</a:t>
            </a:r>
          </a:p>
          <a:p>
            <a:pPr marL="34607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Personnel: bonded for protection, supervised to prevent errors</a:t>
            </a:r>
          </a:p>
          <a:p>
            <a:pPr marL="34607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Standardized authorization and recording of transactions</a:t>
            </a:r>
          </a:p>
          <a:p>
            <a:pPr marL="346075" lvl="0" indent="-346075" algn="r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endParaRPr lang="en-US" sz="2200" dirty="0"/>
          </a:p>
          <a:p>
            <a:pPr marL="346075" lvl="0" indent="-346075" algn="r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endParaRPr lang="en-US" sz="2200" dirty="0"/>
          </a:p>
          <a:p>
            <a:pPr lvl="0" algn="r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</a:pPr>
            <a:r>
              <a:rPr lang="en-US" sz="2200" i="1" dirty="0"/>
              <a:t>continue  </a:t>
            </a:r>
          </a:p>
        </p:txBody>
      </p:sp>
    </p:spTree>
    <p:extLst>
      <p:ext uri="{BB962C8B-B14F-4D97-AF65-F5344CB8AC3E}">
        <p14:creationId xmlns:p14="http://schemas.microsoft.com/office/powerpoint/2010/main" val="723511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82137"/>
            <a:ext cx="10817352" cy="5786889"/>
          </a:xfrm>
        </p:spPr>
        <p:txBody>
          <a:bodyPr/>
          <a:lstStyle/>
          <a:p>
            <a:pPr lvl="0"/>
            <a:r>
              <a:rPr lang="en-US" sz="3200" dirty="0">
                <a:solidFill>
                  <a:prstClr val="black"/>
                </a:solidFill>
                <a:latin typeface="Architype Bold" pitchFamily="2" charset="0"/>
              </a:rPr>
              <a:t>Internal Control </a:t>
            </a:r>
            <a:r>
              <a:rPr lang="en-US" sz="3200" i="1" dirty="0">
                <a:solidFill>
                  <a:prstClr val="black"/>
                </a:solidFill>
              </a:rPr>
              <a:t>continue</a:t>
            </a:r>
          </a:p>
          <a:p>
            <a:pPr marL="34607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Segregation of functions: record keeping, check signing, disbursement authorization and depositing funds: </a:t>
            </a:r>
          </a:p>
          <a:p>
            <a:pPr marL="804863" lvl="0" indent="-341313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Mail opened by someone other than person handling cash receipts</a:t>
            </a:r>
          </a:p>
          <a:p>
            <a:pPr marL="804863" lvl="0" indent="-341313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Person responsible for cash receipts other than cash deposits</a:t>
            </a:r>
          </a:p>
          <a:p>
            <a:pPr marL="804863" lvl="0" indent="-341313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Approval of vendor invoices by responsible person</a:t>
            </a:r>
          </a:p>
          <a:p>
            <a:pPr marL="804863" lvl="0" indent="-341313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All disbursements made by check or electronic payment.  Verify payment requests!</a:t>
            </a:r>
          </a:p>
          <a:p>
            <a:pPr marL="804863" lvl="0" indent="-341313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Checks signed by other than A/P preparer.  Require W-9s for vendors.</a:t>
            </a:r>
          </a:p>
          <a:p>
            <a:pPr marL="804863" lvl="0" indent="-341313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Payroll checks signed by other that payroll preparer</a:t>
            </a:r>
          </a:p>
          <a:p>
            <a:pPr marL="804863" lvl="0" indent="-341313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Bank statement reconciled vs. signing checks or cash receipts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840073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kern="1200" dirty="0">
                <a:solidFill>
                  <a:srgbClr val="000000"/>
                </a:solidFill>
                <a:latin typeface="Architype Bold" pitchFamily="2" charset="0"/>
                <a:ea typeface="MS PGothic" pitchFamily="34" charset="-128"/>
              </a:rPr>
              <a:t>Financial Statements</a:t>
            </a:r>
          </a:p>
          <a:p>
            <a:pPr marL="34607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Balance Sheet</a:t>
            </a:r>
          </a:p>
          <a:p>
            <a:pPr marL="34607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Statement of income and expenses</a:t>
            </a:r>
          </a:p>
          <a:p>
            <a:pPr marL="34607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Cash Flow</a:t>
            </a:r>
          </a:p>
          <a:p>
            <a:pPr marL="34607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Supplemental financial statements</a:t>
            </a:r>
          </a:p>
          <a:p>
            <a:pPr marL="800100" lvl="0" indent="-342900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Analysis of investments</a:t>
            </a:r>
          </a:p>
          <a:p>
            <a:pPr marL="800100" lvl="0" indent="-342900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Variance reports</a:t>
            </a:r>
          </a:p>
          <a:p>
            <a:pPr marL="34607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endParaRPr lang="en-US" sz="2200" kern="1200" dirty="0">
              <a:solidFill>
                <a:srgbClr val="000000"/>
              </a:solidFill>
              <a:latin typeface="Architype Light" pitchFamily="2" charset="0"/>
              <a:ea typeface="MS PGothic" pitchFamily="34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498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kern="1200" dirty="0">
                <a:solidFill>
                  <a:srgbClr val="000000"/>
                </a:solidFill>
                <a:latin typeface="Architype Bold" pitchFamily="2" charset="0"/>
                <a:ea typeface="MS PGothic" pitchFamily="34" charset="-128"/>
              </a:rPr>
              <a:t>Business Insurance</a:t>
            </a:r>
          </a:p>
          <a:p>
            <a:pPr marL="34607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0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Protects the organization against economic loss</a:t>
            </a:r>
          </a:p>
          <a:p>
            <a:pPr marL="34607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0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Basic of insurance:</a:t>
            </a:r>
          </a:p>
          <a:p>
            <a:pPr marL="568325" lvl="0" indent="-342900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Fidelity insurance against loss from dishonesty</a:t>
            </a:r>
          </a:p>
          <a:p>
            <a:pPr marL="568325" lvl="0" indent="-342900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Comprehensive general  liability insures against damages to persons or property</a:t>
            </a:r>
          </a:p>
          <a:p>
            <a:pPr marL="568325" lvl="0" indent="-342900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Fire insurance insures from fire, smoke, water, damage</a:t>
            </a:r>
          </a:p>
          <a:p>
            <a:pPr marL="568325" lvl="0" indent="-342900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Directors and Officers insures against personal damages to the organization’s Directors as a result of their actions</a:t>
            </a:r>
          </a:p>
          <a:p>
            <a:pPr marL="568325" lvl="0" indent="-342900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Others (professional liability, Cyber Security, </a:t>
            </a:r>
            <a:r>
              <a:rPr lang="en-US" sz="2000" kern="1200" dirty="0" err="1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etc</a:t>
            </a:r>
            <a:r>
              <a:rPr lang="en-US" sz="20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)</a:t>
            </a:r>
            <a:endParaRPr lang="en-US" sz="2200" kern="1200" dirty="0">
              <a:solidFill>
                <a:srgbClr val="000000"/>
              </a:solidFill>
              <a:latin typeface="Architype Light" pitchFamily="2" charset="0"/>
              <a:ea typeface="MS PGothic" pitchFamily="34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058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87104"/>
            <a:ext cx="10817352" cy="5281921"/>
          </a:xfrm>
        </p:spPr>
        <p:txBody>
          <a:bodyPr/>
          <a:lstStyle/>
          <a:p>
            <a:r>
              <a:rPr lang="en-US" sz="3200" kern="1200" dirty="0">
                <a:solidFill>
                  <a:srgbClr val="000000"/>
                </a:solidFill>
                <a:latin typeface="Architype Bold" pitchFamily="2" charset="0"/>
                <a:ea typeface="MS PGothic" pitchFamily="34" charset="-128"/>
              </a:rPr>
              <a:t>Record Retention</a:t>
            </a:r>
            <a:endParaRPr lang="en-US" sz="3200" dirty="0">
              <a:latin typeface="Architype Bold" pitchFamily="2" charset="0"/>
            </a:endParaRPr>
          </a:p>
          <a:p>
            <a:pPr marL="34607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0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Permanent - IRS exemption application, determination letter, corporate charter, bylaws, contracts, deeds, leases</a:t>
            </a:r>
          </a:p>
          <a:p>
            <a:pPr marL="34607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0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Lifetime - Employee benefits records</a:t>
            </a:r>
          </a:p>
          <a:p>
            <a:pPr marL="34607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0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Lifetime - Grant and endowment records</a:t>
            </a:r>
          </a:p>
          <a:p>
            <a:pPr marL="34607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0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7 Years - Bank and investment records</a:t>
            </a:r>
          </a:p>
          <a:p>
            <a:pPr marL="34607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0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7 Years + - Federal 990 and other returns</a:t>
            </a:r>
          </a:p>
          <a:p>
            <a:pPr marL="342900" lvl="0" indent="-342900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Char char="•"/>
            </a:pPr>
            <a:r>
              <a:rPr lang="en-US" sz="20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Three most recent </a:t>
            </a:r>
            <a:r>
              <a:rPr lang="en-US" sz="2000" kern="1200" dirty="0" err="1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990s</a:t>
            </a:r>
            <a:r>
              <a:rPr lang="en-US" sz="20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 must be open to public inspection</a:t>
            </a:r>
          </a:p>
          <a:p>
            <a:pPr marL="34607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0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6 Years - State and local tax filings</a:t>
            </a:r>
          </a:p>
          <a:p>
            <a:pPr marL="34607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0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6 Years - Financial records</a:t>
            </a:r>
            <a:endParaRPr lang="en-US" sz="2200" kern="1200" dirty="0">
              <a:solidFill>
                <a:srgbClr val="000000"/>
              </a:solidFill>
              <a:latin typeface="Architype Light" pitchFamily="2" charset="0"/>
              <a:ea typeface="MS PGothic" pitchFamily="34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8730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68740"/>
            <a:ext cx="10817352" cy="5500285"/>
          </a:xfrm>
        </p:spPr>
        <p:txBody>
          <a:bodyPr/>
          <a:lstStyle/>
          <a:p>
            <a:r>
              <a:rPr lang="en-US" sz="3200" kern="1200" dirty="0">
                <a:solidFill>
                  <a:srgbClr val="000000"/>
                </a:solidFill>
                <a:latin typeface="Architype Bold" pitchFamily="2" charset="0"/>
                <a:ea typeface="MS PGothic" pitchFamily="34" charset="-128"/>
              </a:rPr>
              <a:t>Budgeting &amp; Reporting</a:t>
            </a:r>
          </a:p>
          <a:p>
            <a:pPr marL="34607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Why Budget?</a:t>
            </a:r>
          </a:p>
          <a:p>
            <a:pPr marL="80962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Budget provides planning tool</a:t>
            </a:r>
          </a:p>
          <a:p>
            <a:pPr marL="80962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Helps to prioritize needs and allocate resources</a:t>
            </a:r>
          </a:p>
          <a:p>
            <a:pPr marL="80962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Defines management goals</a:t>
            </a:r>
          </a:p>
          <a:p>
            <a:pPr marL="80962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Provides benchmark to evaluate future performance</a:t>
            </a:r>
          </a:p>
          <a:p>
            <a:pPr marL="34607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Reporting and Independent Auditors</a:t>
            </a:r>
          </a:p>
          <a:p>
            <a:pPr marL="80962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Should report financial information to Board to ensure transparency and oversight</a:t>
            </a:r>
          </a:p>
          <a:p>
            <a:pPr marL="80962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Books should be reviewed or audited to assure Board of accuracy of financial records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227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50376"/>
            <a:ext cx="10817352" cy="6045958"/>
          </a:xfrm>
        </p:spPr>
        <p:txBody>
          <a:bodyPr/>
          <a:lstStyle/>
          <a:p>
            <a:pPr>
              <a:spcAft>
                <a:spcPts val="2400"/>
              </a:spcAft>
            </a:pPr>
            <a:r>
              <a:rPr lang="en-US" sz="3200" dirty="0">
                <a:latin typeface="Architype Bold" pitchFamily="2" charset="0"/>
              </a:rPr>
              <a:t>Nonprofit Tax Issues</a:t>
            </a:r>
            <a:endParaRPr lang="en-US" sz="3200" kern="1200" dirty="0">
              <a:solidFill>
                <a:srgbClr val="000000"/>
              </a:solidFill>
              <a:latin typeface="Architype Bold" pitchFamily="2" charset="0"/>
              <a:ea typeface="MS PGothic" pitchFamily="34" charset="-128"/>
            </a:endParaRPr>
          </a:p>
          <a:p>
            <a:pPr lvl="0" defTabSz="457200" fontAlgn="base">
              <a:lnSpc>
                <a:spcPct val="125000"/>
              </a:lnSpc>
              <a:spcAft>
                <a:spcPct val="0"/>
              </a:spcAft>
              <a:buClr>
                <a:srgbClr val="000000"/>
              </a:buClr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What are a Component’s tax responsibilities?</a:t>
            </a:r>
          </a:p>
          <a:p>
            <a:pPr marL="34607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Adhere to exempt purpose – trade associations - 501(c)(6)</a:t>
            </a:r>
          </a:p>
          <a:p>
            <a:pPr marL="80962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Taxable activities are permitted, but keep them small</a:t>
            </a:r>
          </a:p>
          <a:p>
            <a:pPr marL="34607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Be accountable to members</a:t>
            </a:r>
          </a:p>
          <a:p>
            <a:pPr marL="34607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File all required returns and reports (Federal and state)</a:t>
            </a:r>
          </a:p>
          <a:p>
            <a:pPr marL="80962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Form 990 (and 990-T, if required – if UBI present)</a:t>
            </a:r>
          </a:p>
          <a:p>
            <a:pPr marL="80962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State tax return (if required)</a:t>
            </a:r>
          </a:p>
          <a:p>
            <a:pPr marL="80962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Other state filings: registration, escheat, property taxes, sales &amp; use.</a:t>
            </a:r>
          </a:p>
          <a:p>
            <a:pPr marL="34607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Keep good books and records</a:t>
            </a:r>
          </a:p>
          <a:p>
            <a:pPr marL="34607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Don’t engage in prohibited activities</a:t>
            </a:r>
          </a:p>
          <a:p>
            <a:pPr marL="346075" lvl="0" indent="-346075" defTabSz="457200" fontAlgn="base">
              <a:lnSpc>
                <a:spcPct val="125000"/>
              </a:lnSpc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Arial" charset="0"/>
              <a:buChar char="•"/>
            </a:pPr>
            <a:r>
              <a:rPr lang="en-US" sz="2200" kern="1200" dirty="0">
                <a:solidFill>
                  <a:srgbClr val="000000"/>
                </a:solidFill>
                <a:latin typeface="Architype Light" pitchFamily="2" charset="0"/>
                <a:ea typeface="MS PGothic" pitchFamily="34" charset="-128"/>
              </a:rPr>
              <a:t>Disclose lobbying percentages on invoice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807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IA">
      <a:dk1>
        <a:sysClr val="windowText" lastClr="000000"/>
      </a:dk1>
      <a:lt1>
        <a:sysClr val="window" lastClr="FFFFFF"/>
      </a:lt1>
      <a:dk2>
        <a:srgbClr val="A7A7A7"/>
      </a:dk2>
      <a:lt2>
        <a:srgbClr val="CCCCCC"/>
      </a:lt2>
      <a:accent1>
        <a:srgbClr val="FA4132"/>
      </a:accent1>
      <a:accent2>
        <a:srgbClr val="000000"/>
      </a:accent2>
      <a:accent3>
        <a:srgbClr val="A7A7A7"/>
      </a:accent3>
      <a:accent4>
        <a:srgbClr val="F2C75C"/>
      </a:accent4>
      <a:accent5>
        <a:srgbClr val="72B1C8"/>
      </a:accent5>
      <a:accent6>
        <a:srgbClr val="007D8A"/>
      </a:accent6>
      <a:hlink>
        <a:srgbClr val="3399FF"/>
      </a:hlink>
      <a:folHlink>
        <a:srgbClr val="B2B2B2"/>
      </a:folHlink>
    </a:clrScheme>
    <a:fontScheme name="AIA">
      <a:majorFont>
        <a:latin typeface="Architype Bold"/>
        <a:ea typeface=""/>
        <a:cs typeface=""/>
      </a:majorFont>
      <a:minorFont>
        <a:latin typeface="Architype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636</TotalTime>
  <Words>890</Words>
  <Application>Microsoft Office PowerPoint</Application>
  <PresentationFormat>Widescreen</PresentationFormat>
  <Paragraphs>116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MS PGothic</vt:lpstr>
      <vt:lpstr>Architype Bold</vt:lpstr>
      <vt:lpstr>Architype Light</vt:lpstr>
      <vt:lpstr>Arial</vt:lpstr>
      <vt:lpstr>Trebuchet MS</vt:lpstr>
      <vt:lpstr>Office Theme</vt:lpstr>
      <vt:lpstr>Financial Responsibilities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 Graff</dc:creator>
  <cp:lastModifiedBy>Becky Wilson Magdaleno</cp:lastModifiedBy>
  <cp:revision>55</cp:revision>
  <dcterms:created xsi:type="dcterms:W3CDTF">2016-06-09T18:26:36Z</dcterms:created>
  <dcterms:modified xsi:type="dcterms:W3CDTF">2018-07-06T13:00:59Z</dcterms:modified>
</cp:coreProperties>
</file>